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256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257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435206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mend.io/blog/secure-coding/" TargetMode="External"/><Relationship Id="rId13"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hyperlink" Target="https://cloud.google.com/architecture/devops/devops-tech-shifting-left-on-security" TargetMode="External"/><Relationship Id="rId12"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linfordco.com/blog/information-security-policies/" TargetMode="External"/><Relationship Id="rId11" Type="http://schemas.openxmlformats.org/officeDocument/2006/relationships/hyperlink" Target="https://techbeacon.com/security/6-devsecops-best-practices-automate-early-often" TargetMode="External"/><Relationship Id="rId5" Type="http://schemas.openxmlformats.org/officeDocument/2006/relationships/notesSlide" Target="../notesSlides/notesSlide17.xml"/><Relationship Id="rId10" Type="http://schemas.openxmlformats.org/officeDocument/2006/relationships/hyperlink" Target="https://wiki.sei.cmu.edu/confluence/pages/viewpage.action?pageId=88046682" TargetMode="External"/><Relationship Id="rId4" Type="http://schemas.openxmlformats.org/officeDocument/2006/relationships/slideLayout" Target="../slideLayouts/slideLayout2.xml"/><Relationship Id="rId9" Type="http://schemas.openxmlformats.org/officeDocument/2006/relationships/hyperlink" Target="https://codebots.com/application-security/aaa-security-an-introduction-to-authentication-authorisation-accounti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Nicholas Glover</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DFE79C40-3519-6F41-A7DB-C94D5A9A805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401"/>
    </mc:Choice>
    <mc:Fallback>
      <p:transition spd="slow" advTm="9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Verify Exception Thrown At Index Out Of Bounds</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negative unit test makes sure the proper Index Out Of Bounds Exception is thrown when the collection is accessed at an index beyond its size.</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pSp>
        <p:nvGrpSpPr>
          <p:cNvPr id="5" name="Group 4">
            <a:extLst>
              <a:ext uri="{FF2B5EF4-FFF2-40B4-BE49-F238E27FC236}">
                <a16:creationId xmlns:a16="http://schemas.microsoft.com/office/drawing/2014/main" id="{40F0C37F-8C3A-B92E-2323-08211573AF3D}"/>
              </a:ext>
            </a:extLst>
          </p:cNvPr>
          <p:cNvGrpSpPr/>
          <p:nvPr/>
        </p:nvGrpSpPr>
        <p:grpSpPr>
          <a:xfrm>
            <a:off x="399288" y="3737454"/>
            <a:ext cx="5696712" cy="1383376"/>
            <a:chOff x="399288" y="3737454"/>
            <a:chExt cx="5696712" cy="1383376"/>
          </a:xfrm>
        </p:grpSpPr>
        <p:pic>
          <p:nvPicPr>
            <p:cNvPr id="3" name="Picture 2">
              <a:extLst>
                <a:ext uri="{FF2B5EF4-FFF2-40B4-BE49-F238E27FC236}">
                  <a16:creationId xmlns:a16="http://schemas.microsoft.com/office/drawing/2014/main" id="{B6D1ACCE-BD7E-25E0-819B-FC5D87A16029}"/>
                </a:ext>
              </a:extLst>
            </p:cNvPr>
            <p:cNvPicPr>
              <a:picLocks noChangeAspect="1"/>
            </p:cNvPicPr>
            <p:nvPr/>
          </p:nvPicPr>
          <p:blipFill rotWithShape="1">
            <a:blip r:embed="rId7"/>
            <a:srcRect l="1048" t="7629" r="4525" b="6363"/>
            <a:stretch/>
          </p:blipFill>
          <p:spPr>
            <a:xfrm>
              <a:off x="399288" y="3737454"/>
              <a:ext cx="5696712" cy="938412"/>
            </a:xfrm>
            <a:prstGeom prst="rect">
              <a:avLst/>
            </a:prstGeom>
          </p:spPr>
        </p:pic>
        <p:sp>
          <p:nvSpPr>
            <p:cNvPr id="4" name="TextBox 3">
              <a:extLst>
                <a:ext uri="{FF2B5EF4-FFF2-40B4-BE49-F238E27FC236}">
                  <a16:creationId xmlns:a16="http://schemas.microsoft.com/office/drawing/2014/main" id="{80A04AEA-CDE9-3B85-90A2-88FD8D518A2B}"/>
                </a:ext>
              </a:extLst>
            </p:cNvPr>
            <p:cNvSpPr txBox="1"/>
            <p:nvPr/>
          </p:nvSpPr>
          <p:spPr>
            <a:xfrm>
              <a:off x="2234921" y="4813053"/>
              <a:ext cx="2025445" cy="307777"/>
            </a:xfrm>
            <a:prstGeom prst="rect">
              <a:avLst/>
            </a:prstGeom>
            <a:noFill/>
          </p:spPr>
          <p:txBody>
            <a:bodyPr wrap="square" rtlCol="0">
              <a:spAutoFit/>
            </a:bodyPr>
            <a:lstStyle/>
            <a:p>
              <a:r>
                <a:rPr lang="en-US" dirty="0">
                  <a:solidFill>
                    <a:schemeClr val="bg1"/>
                  </a:solidFill>
                  <a:latin typeface="Century Gothic" panose="020B0502020202020204" pitchFamily="34" charset="0"/>
                </a:rPr>
                <a:t>Code for the unit test</a:t>
              </a:r>
            </a:p>
          </p:txBody>
        </p:sp>
      </p:grpSp>
      <p:grpSp>
        <p:nvGrpSpPr>
          <p:cNvPr id="9" name="Group 8">
            <a:extLst>
              <a:ext uri="{FF2B5EF4-FFF2-40B4-BE49-F238E27FC236}">
                <a16:creationId xmlns:a16="http://schemas.microsoft.com/office/drawing/2014/main" id="{59BF33BB-2F31-0630-3988-397576027000}"/>
              </a:ext>
            </a:extLst>
          </p:cNvPr>
          <p:cNvGrpSpPr/>
          <p:nvPr/>
        </p:nvGrpSpPr>
        <p:grpSpPr>
          <a:xfrm>
            <a:off x="6096000" y="4058782"/>
            <a:ext cx="4882896" cy="1062047"/>
            <a:chOff x="6096000" y="4058782"/>
            <a:chExt cx="4882896" cy="1062047"/>
          </a:xfrm>
        </p:grpSpPr>
        <p:pic>
          <p:nvPicPr>
            <p:cNvPr id="7" name="Picture 6">
              <a:extLst>
                <a:ext uri="{FF2B5EF4-FFF2-40B4-BE49-F238E27FC236}">
                  <a16:creationId xmlns:a16="http://schemas.microsoft.com/office/drawing/2014/main" id="{75D3697A-29DA-61CD-051E-A5CE9F14E394}"/>
                </a:ext>
              </a:extLst>
            </p:cNvPr>
            <p:cNvPicPr>
              <a:picLocks noChangeAspect="1"/>
            </p:cNvPicPr>
            <p:nvPr/>
          </p:nvPicPr>
          <p:blipFill rotWithShape="1">
            <a:blip r:embed="rId8"/>
            <a:srcRect l="1350" t="9787" r="9666" b="24211"/>
            <a:stretch/>
          </p:blipFill>
          <p:spPr>
            <a:xfrm>
              <a:off x="6096000" y="4058782"/>
              <a:ext cx="4882896" cy="295755"/>
            </a:xfrm>
            <a:prstGeom prst="rect">
              <a:avLst/>
            </a:prstGeom>
          </p:spPr>
        </p:pic>
        <p:sp>
          <p:nvSpPr>
            <p:cNvPr id="8" name="TextBox 7">
              <a:extLst>
                <a:ext uri="{FF2B5EF4-FFF2-40B4-BE49-F238E27FC236}">
                  <a16:creationId xmlns:a16="http://schemas.microsoft.com/office/drawing/2014/main" id="{EEA365C3-8FEB-8A57-6365-DD98E486AA21}"/>
                </a:ext>
              </a:extLst>
            </p:cNvPr>
            <p:cNvSpPr txBox="1"/>
            <p:nvPr/>
          </p:nvSpPr>
          <p:spPr>
            <a:xfrm>
              <a:off x="7490312" y="4813052"/>
              <a:ext cx="2094271" cy="307777"/>
            </a:xfrm>
            <a:prstGeom prst="rect">
              <a:avLst/>
            </a:prstGeom>
            <a:noFill/>
          </p:spPr>
          <p:txBody>
            <a:bodyPr wrap="square" rtlCol="0">
              <a:spAutoFit/>
            </a:bodyPr>
            <a:lstStyle/>
            <a:p>
              <a:r>
                <a:rPr lang="en-US" dirty="0">
                  <a:solidFill>
                    <a:schemeClr val="bg1"/>
                  </a:solidFill>
                  <a:latin typeface="Century Gothic" panose="020B0502020202020204" pitchFamily="34" charset="0"/>
                </a:rPr>
                <a:t>Results for the unit test</a:t>
              </a:r>
            </a:p>
          </p:txBody>
        </p:sp>
      </p:grpSp>
      <p:pic>
        <p:nvPicPr>
          <p:cNvPr id="10" name="Audio 9">
            <a:hlinkClick r:id="" action="ppaction://media"/>
            <a:extLst>
              <a:ext uri="{FF2B5EF4-FFF2-40B4-BE49-F238E27FC236}">
                <a16:creationId xmlns:a16="http://schemas.microsoft.com/office/drawing/2014/main" id="{B3494EFC-B2DD-9590-5585-7F25F1B2FED0}"/>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84151419"/>
      </p:ext>
    </p:extLst>
  </p:cSld>
  <p:clrMapOvr>
    <a:masterClrMapping/>
  </p:clrMapOvr>
  <mc:AlternateContent xmlns:mc="http://schemas.openxmlformats.org/markup-compatibility/2006">
    <mc:Choice xmlns:p14="http://schemas.microsoft.com/office/powerpoint/2010/main" Requires="p14">
      <p:transition spd="slow" p14:dur="2000" advTm="12940"/>
    </mc:Choice>
    <mc:Fallback>
      <p:transition spd="slow" advTm="12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Custom Pushback Test</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negative unit test checks to make sure that the proper element is pushed back into the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pSp>
        <p:nvGrpSpPr>
          <p:cNvPr id="5" name="Group 4">
            <a:extLst>
              <a:ext uri="{FF2B5EF4-FFF2-40B4-BE49-F238E27FC236}">
                <a16:creationId xmlns:a16="http://schemas.microsoft.com/office/drawing/2014/main" id="{04240C14-0ADC-8BDF-7D46-485480C7A35B}"/>
              </a:ext>
            </a:extLst>
          </p:cNvPr>
          <p:cNvGrpSpPr/>
          <p:nvPr/>
        </p:nvGrpSpPr>
        <p:grpSpPr>
          <a:xfrm>
            <a:off x="399288" y="3459726"/>
            <a:ext cx="5696712" cy="1938832"/>
            <a:chOff x="399288" y="3459726"/>
            <a:chExt cx="5696712" cy="1938832"/>
          </a:xfrm>
        </p:grpSpPr>
        <p:pic>
          <p:nvPicPr>
            <p:cNvPr id="3" name="Picture 2">
              <a:extLst>
                <a:ext uri="{FF2B5EF4-FFF2-40B4-BE49-F238E27FC236}">
                  <a16:creationId xmlns:a16="http://schemas.microsoft.com/office/drawing/2014/main" id="{F98802D0-C58E-B698-37ED-D5E9993CF72F}"/>
                </a:ext>
              </a:extLst>
            </p:cNvPr>
            <p:cNvPicPr>
              <a:picLocks noChangeAspect="1"/>
            </p:cNvPicPr>
            <p:nvPr/>
          </p:nvPicPr>
          <p:blipFill rotWithShape="1">
            <a:blip r:embed="rId7"/>
            <a:srcRect l="1464" t="6424" r="4417" b="4069"/>
            <a:stretch/>
          </p:blipFill>
          <p:spPr>
            <a:xfrm>
              <a:off x="399288" y="3459726"/>
              <a:ext cx="5696712" cy="1493868"/>
            </a:xfrm>
            <a:prstGeom prst="rect">
              <a:avLst/>
            </a:prstGeom>
          </p:spPr>
        </p:pic>
        <p:sp>
          <p:nvSpPr>
            <p:cNvPr id="4" name="TextBox 3">
              <a:extLst>
                <a:ext uri="{FF2B5EF4-FFF2-40B4-BE49-F238E27FC236}">
                  <a16:creationId xmlns:a16="http://schemas.microsoft.com/office/drawing/2014/main" id="{928FE034-DCB5-B9A5-DBE7-F63B48313E40}"/>
                </a:ext>
              </a:extLst>
            </p:cNvPr>
            <p:cNvSpPr txBox="1"/>
            <p:nvPr/>
          </p:nvSpPr>
          <p:spPr>
            <a:xfrm>
              <a:off x="1877961" y="5090781"/>
              <a:ext cx="2035277" cy="307777"/>
            </a:xfrm>
            <a:prstGeom prst="rect">
              <a:avLst/>
            </a:prstGeom>
            <a:noFill/>
          </p:spPr>
          <p:txBody>
            <a:bodyPr wrap="square" rtlCol="0">
              <a:spAutoFit/>
            </a:bodyPr>
            <a:lstStyle/>
            <a:p>
              <a:r>
                <a:rPr lang="en-US" dirty="0">
                  <a:solidFill>
                    <a:schemeClr val="bg1"/>
                  </a:solidFill>
                  <a:latin typeface="Century Gothic" panose="020B0502020202020204" pitchFamily="34" charset="0"/>
                </a:rPr>
                <a:t>Code for the unit test</a:t>
              </a:r>
            </a:p>
          </p:txBody>
        </p:sp>
      </p:grpSp>
      <p:grpSp>
        <p:nvGrpSpPr>
          <p:cNvPr id="9" name="Group 8">
            <a:extLst>
              <a:ext uri="{FF2B5EF4-FFF2-40B4-BE49-F238E27FC236}">
                <a16:creationId xmlns:a16="http://schemas.microsoft.com/office/drawing/2014/main" id="{1C223869-167B-F4E0-AFB5-27CD9340A27A}"/>
              </a:ext>
            </a:extLst>
          </p:cNvPr>
          <p:cNvGrpSpPr/>
          <p:nvPr/>
        </p:nvGrpSpPr>
        <p:grpSpPr>
          <a:xfrm>
            <a:off x="6096000" y="4001668"/>
            <a:ext cx="4882896" cy="1396889"/>
            <a:chOff x="6096000" y="4001668"/>
            <a:chExt cx="4882896" cy="1396889"/>
          </a:xfrm>
        </p:grpSpPr>
        <p:pic>
          <p:nvPicPr>
            <p:cNvPr id="7" name="Picture 6">
              <a:extLst>
                <a:ext uri="{FF2B5EF4-FFF2-40B4-BE49-F238E27FC236}">
                  <a16:creationId xmlns:a16="http://schemas.microsoft.com/office/drawing/2014/main" id="{B1677F77-4D6C-724C-F4D0-F69DD83800BD}"/>
                </a:ext>
              </a:extLst>
            </p:cNvPr>
            <p:cNvPicPr>
              <a:picLocks noChangeAspect="1"/>
            </p:cNvPicPr>
            <p:nvPr/>
          </p:nvPicPr>
          <p:blipFill rotWithShape="1">
            <a:blip r:embed="rId8"/>
            <a:srcRect l="2577" t="16202" r="12363" b="27468"/>
            <a:stretch/>
          </p:blipFill>
          <p:spPr>
            <a:xfrm>
              <a:off x="6096000" y="4001668"/>
              <a:ext cx="4882896" cy="409983"/>
            </a:xfrm>
            <a:prstGeom prst="rect">
              <a:avLst/>
            </a:prstGeom>
          </p:spPr>
        </p:pic>
        <p:sp>
          <p:nvSpPr>
            <p:cNvPr id="8" name="TextBox 7">
              <a:extLst>
                <a:ext uri="{FF2B5EF4-FFF2-40B4-BE49-F238E27FC236}">
                  <a16:creationId xmlns:a16="http://schemas.microsoft.com/office/drawing/2014/main" id="{9FA5E12F-97B1-3BCC-BEC1-8F9216C56AAE}"/>
                </a:ext>
              </a:extLst>
            </p:cNvPr>
            <p:cNvSpPr txBox="1"/>
            <p:nvPr/>
          </p:nvSpPr>
          <p:spPr>
            <a:xfrm>
              <a:off x="7465732" y="5090780"/>
              <a:ext cx="2143432" cy="307777"/>
            </a:xfrm>
            <a:prstGeom prst="rect">
              <a:avLst/>
            </a:prstGeom>
            <a:noFill/>
          </p:spPr>
          <p:txBody>
            <a:bodyPr wrap="square" rtlCol="0">
              <a:spAutoFit/>
            </a:bodyPr>
            <a:lstStyle/>
            <a:p>
              <a:r>
                <a:rPr lang="en-US" dirty="0">
                  <a:solidFill>
                    <a:schemeClr val="bg1"/>
                  </a:solidFill>
                  <a:latin typeface="Century Gothic" panose="020B0502020202020204" pitchFamily="34" charset="0"/>
                </a:rPr>
                <a:t>Results for the unit test</a:t>
              </a:r>
            </a:p>
          </p:txBody>
        </p:sp>
      </p:grpSp>
      <p:pic>
        <p:nvPicPr>
          <p:cNvPr id="10" name="Audio 9">
            <a:hlinkClick r:id="" action="ppaction://media"/>
            <a:extLst>
              <a:ext uri="{FF2B5EF4-FFF2-40B4-BE49-F238E27FC236}">
                <a16:creationId xmlns:a16="http://schemas.microsoft.com/office/drawing/2014/main" id="{2D1920C4-FFBA-0DC2-0270-F7BB728C2A68}"/>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812855542"/>
      </p:ext>
    </p:extLst>
  </p:cSld>
  <p:clrMapOvr>
    <a:masterClrMapping/>
  </p:clrMapOvr>
  <mc:AlternateContent xmlns:mc="http://schemas.openxmlformats.org/markup-compatibility/2006">
    <mc:Choice xmlns:p14="http://schemas.microsoft.com/office/powerpoint/2010/main" Requires="p14">
      <p:transition spd="slow" p14:dur="2000" advTm="11542"/>
    </mc:Choice>
    <mc:Fallback>
      <p:transition spd="slow" advTm="11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0835C14-445C-3910-AA8F-C6E9001D4B3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100"/>
    </mc:Choice>
    <mc:Fallback>
      <p:transition spd="slow" advTm="64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800100" lvl="1">
              <a:spcBef>
                <a:spcPts val="0"/>
              </a:spcBef>
              <a:buSzPts val="2000"/>
            </a:pPr>
            <a:r>
              <a:rPr lang="en-US" dirty="0"/>
              <a:t>Compiler</a:t>
            </a:r>
          </a:p>
          <a:p>
            <a:pPr marL="800100" lvl="1">
              <a:spcBef>
                <a:spcPts val="0"/>
              </a:spcBef>
              <a:buSzPts val="2000"/>
            </a:pPr>
            <a:endParaRPr lang="en-US" dirty="0"/>
          </a:p>
          <a:p>
            <a:pPr marL="800100" lvl="1">
              <a:spcBef>
                <a:spcPts val="0"/>
              </a:spcBef>
              <a:buSzPts val="2000"/>
            </a:pPr>
            <a:endParaRPr lang="en-US" dirty="0"/>
          </a:p>
          <a:p>
            <a:pPr marL="800100" lvl="1">
              <a:spcBef>
                <a:spcPts val="0"/>
              </a:spcBef>
              <a:buSzPts val="2000"/>
            </a:pPr>
            <a:endParaRPr lang="en-US" dirty="0"/>
          </a:p>
          <a:p>
            <a:pPr marL="800100" lvl="1">
              <a:spcBef>
                <a:spcPts val="0"/>
              </a:spcBef>
              <a:buSzPts val="2000"/>
            </a:pPr>
            <a:endParaRPr lang="en-US" dirty="0"/>
          </a:p>
          <a:p>
            <a:pPr marL="800100" lvl="1">
              <a:spcBef>
                <a:spcPts val="0"/>
              </a:spcBef>
              <a:buSzPts val="2000"/>
            </a:pPr>
            <a:endParaRPr lang="en-US" dirty="0"/>
          </a:p>
          <a:p>
            <a:pPr marL="800100" lvl="1">
              <a:spcBef>
                <a:spcPts val="0"/>
              </a:spcBef>
              <a:buSzPts val="2000"/>
            </a:pPr>
            <a:r>
              <a:rPr lang="en-US" dirty="0" err="1"/>
              <a:t>CppChecker</a:t>
            </a:r>
            <a:endParaRPr lang="en-US" dirty="0"/>
          </a:p>
          <a:p>
            <a:pPr marL="1257300" lvl="2">
              <a:spcBef>
                <a:spcPts val="0"/>
              </a:spcBef>
              <a:buSzPts val="2000"/>
            </a:pPr>
            <a:r>
              <a:rPr lang="en-US" dirty="0"/>
              <a:t>Static code analysis tool</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3620973-A266-6502-EAB5-D1B4188C337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425"/>
    </mc:Choice>
    <mc:Fallback>
      <p:transition spd="slow" advTm="41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There is always a risk to changing a system</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Waiting means less cost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Waiting means the system is less secure for longer</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Updating the system security will have up front costs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system will become much more secure quicker</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17BD11D-DF80-F361-E099-BA09AC1B046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633"/>
    </mc:Choice>
    <mc:Fallback>
      <p:transition spd="slow" advTm="2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747713" lvl="2" indent="-285750">
              <a:spcBef>
                <a:spcPts val="0"/>
              </a:spcBef>
            </a:pPr>
            <a:r>
              <a:rPr lang="en-US" sz="2000" dirty="0"/>
              <a:t>Threats to security are constantly evolving</a:t>
            </a:r>
          </a:p>
          <a:p>
            <a:pPr marL="747713" lvl="2" indent="-285750">
              <a:spcBef>
                <a:spcPts val="0"/>
              </a:spcBef>
            </a:pPr>
            <a:endParaRPr lang="en-US" sz="2000" dirty="0"/>
          </a:p>
          <a:p>
            <a:pPr marL="747713" lvl="2" indent="-285750">
              <a:spcBef>
                <a:spcPts val="0"/>
              </a:spcBef>
            </a:pPr>
            <a:endParaRPr lang="en-US" sz="2000" dirty="0"/>
          </a:p>
          <a:p>
            <a:pPr marL="747713" lvl="2" indent="-285750">
              <a:spcBef>
                <a:spcPts val="0"/>
              </a:spcBef>
            </a:pPr>
            <a:endParaRPr lang="en-US" sz="2000" dirty="0"/>
          </a:p>
          <a:p>
            <a:pPr marL="747713" lvl="2" indent="-285750">
              <a:spcBef>
                <a:spcPts val="0"/>
              </a:spcBef>
            </a:pPr>
            <a:r>
              <a:rPr lang="en-US" sz="2000" dirty="0"/>
              <a:t>Security must evolve with it</a:t>
            </a:r>
          </a:p>
          <a:p>
            <a:pPr marL="747713" lvl="2" indent="-285750">
              <a:spcBef>
                <a:spcPts val="0"/>
              </a:spcBef>
            </a:pPr>
            <a:endParaRPr lang="en-US" sz="2000" dirty="0"/>
          </a:p>
          <a:p>
            <a:pPr marL="747713" lvl="2" indent="-285750">
              <a:spcBef>
                <a:spcPts val="0"/>
              </a:spcBef>
            </a:pPr>
            <a:endParaRPr lang="en-US" sz="2000" dirty="0"/>
          </a:p>
          <a:p>
            <a:pPr marL="747713" lvl="2" indent="-285750">
              <a:spcBef>
                <a:spcPts val="0"/>
              </a:spcBef>
            </a:pPr>
            <a:endParaRPr lang="en-US" sz="2000" dirty="0"/>
          </a:p>
          <a:p>
            <a:pPr marL="747713" lvl="2" indent="-285750">
              <a:spcBef>
                <a:spcPts val="0"/>
              </a:spcBef>
            </a:pPr>
            <a:r>
              <a:rPr lang="en-US" sz="2000" dirty="0"/>
              <a:t>The security policies must be kept up to date</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5573794-DD69-BE69-B197-78ABF59F56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055"/>
    </mc:Choice>
    <mc:Fallback>
      <p:transition spd="slow" advTm="22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All standards should be implemented</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Defense-in-Depth is the most effective strategy to secure a system</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The policies must be kept up to date</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12A1F78-889B-919C-3061-2629B584C88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565"/>
    </mc:Choice>
    <mc:Fallback>
      <p:transition spd="slow" advTm="34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r>
              <a:rPr lang="en-US" dirty="0">
                <a:effectLst/>
              </a:rPr>
              <a:t>Dunham, R. (2021, October 26). </a:t>
            </a:r>
            <a:r>
              <a:rPr lang="en-US" i="1" dirty="0">
                <a:effectLst/>
              </a:rPr>
              <a:t>The importance of a company information security policy</a:t>
            </a:r>
            <a:r>
              <a:rPr lang="en-US" dirty="0">
                <a:effectLst/>
              </a:rPr>
              <a:t>. Linford &amp; Company LLP. </a:t>
            </a:r>
            <a:r>
              <a:rPr lang="en-US" dirty="0">
                <a:effectLst/>
                <a:hlinkClick r:id="rId6"/>
              </a:rPr>
              <a:t>https://</a:t>
            </a:r>
            <a:r>
              <a:rPr lang="en-US" dirty="0" err="1">
                <a:effectLst/>
                <a:hlinkClick r:id="rId6"/>
              </a:rPr>
              <a:t>linfordco.com</a:t>
            </a:r>
            <a:r>
              <a:rPr lang="en-US" dirty="0">
                <a:effectLst/>
                <a:hlinkClick r:id="rId6"/>
              </a:rPr>
              <a:t>/blog/information-security-policies/</a:t>
            </a:r>
            <a:endParaRPr lang="en-US" dirty="0">
              <a:effectLst/>
            </a:endParaRPr>
          </a:p>
          <a:p>
            <a:r>
              <a:rPr lang="en-US" dirty="0">
                <a:effectLst/>
              </a:rPr>
              <a:t>Google. (2023, August 11). </a:t>
            </a:r>
            <a:r>
              <a:rPr lang="en-US" i="1" dirty="0">
                <a:effectLst/>
              </a:rPr>
              <a:t>DevOps Tech: Shifting left on security</a:t>
            </a:r>
            <a:r>
              <a:rPr lang="en-US" dirty="0">
                <a:effectLst/>
              </a:rPr>
              <a:t>. Google. </a:t>
            </a:r>
            <a:r>
              <a:rPr lang="en-US" dirty="0">
                <a:effectLst/>
                <a:hlinkClick r:id="rId7"/>
              </a:rPr>
              <a:t>https://</a:t>
            </a:r>
            <a:r>
              <a:rPr lang="en-US" dirty="0" err="1">
                <a:effectLst/>
                <a:hlinkClick r:id="rId7"/>
              </a:rPr>
              <a:t>cloud.google.com</a:t>
            </a:r>
            <a:r>
              <a:rPr lang="en-US" dirty="0">
                <a:effectLst/>
                <a:hlinkClick r:id="rId7"/>
              </a:rPr>
              <a:t>/architecture/</a:t>
            </a:r>
            <a:r>
              <a:rPr lang="en-US" dirty="0" err="1">
                <a:effectLst/>
                <a:hlinkClick r:id="rId7"/>
              </a:rPr>
              <a:t>devops</a:t>
            </a:r>
            <a:r>
              <a:rPr lang="en-US" dirty="0">
                <a:effectLst/>
                <a:hlinkClick r:id="rId7"/>
              </a:rPr>
              <a:t>/</a:t>
            </a:r>
            <a:r>
              <a:rPr lang="en-US" dirty="0" err="1">
                <a:effectLst/>
                <a:hlinkClick r:id="rId7"/>
              </a:rPr>
              <a:t>devops</a:t>
            </a:r>
            <a:r>
              <a:rPr lang="en-US" dirty="0">
                <a:effectLst/>
                <a:hlinkClick r:id="rId7"/>
              </a:rPr>
              <a:t>-tech-shifting-left-on-security</a:t>
            </a:r>
            <a:endParaRPr lang="en-US" dirty="0">
              <a:effectLst/>
            </a:endParaRPr>
          </a:p>
          <a:p>
            <a:r>
              <a:rPr lang="en-US" dirty="0">
                <a:effectLst/>
              </a:rPr>
              <a:t>Murray, A. (2020, June 13). </a:t>
            </a:r>
            <a:r>
              <a:rPr lang="en-US" i="1" dirty="0">
                <a:effectLst/>
              </a:rPr>
              <a:t>Secure coding: A practical guide</a:t>
            </a:r>
            <a:r>
              <a:rPr lang="en-US" dirty="0">
                <a:effectLst/>
              </a:rPr>
              <a:t>. </a:t>
            </a:r>
            <a:r>
              <a:rPr lang="en-US" dirty="0" err="1">
                <a:effectLst/>
              </a:rPr>
              <a:t>Mend.io</a:t>
            </a:r>
            <a:r>
              <a:rPr lang="en-US" dirty="0">
                <a:effectLst/>
              </a:rPr>
              <a:t>. </a:t>
            </a:r>
            <a:r>
              <a:rPr lang="en-US" dirty="0">
                <a:effectLst/>
                <a:hlinkClick r:id="rId8"/>
              </a:rPr>
              <a:t>https://</a:t>
            </a:r>
            <a:r>
              <a:rPr lang="en-US" dirty="0" err="1">
                <a:effectLst/>
                <a:hlinkClick r:id="rId8"/>
              </a:rPr>
              <a:t>www.mend.io</a:t>
            </a:r>
            <a:r>
              <a:rPr lang="en-US" dirty="0">
                <a:effectLst/>
                <a:hlinkClick r:id="rId8"/>
              </a:rPr>
              <a:t>/blog/secure-coding/</a:t>
            </a:r>
            <a:endParaRPr lang="en-US" dirty="0">
              <a:effectLst/>
            </a:endParaRPr>
          </a:p>
          <a:p>
            <a:r>
              <a:rPr lang="en-US" dirty="0" err="1">
                <a:effectLst/>
              </a:rPr>
              <a:t>Mylonas</a:t>
            </a:r>
            <a:r>
              <a:rPr lang="en-US" dirty="0">
                <a:effectLst/>
              </a:rPr>
              <a:t>, L. (2018, November 27). </a:t>
            </a:r>
            <a:r>
              <a:rPr lang="en-US" i="1" dirty="0">
                <a:effectLst/>
              </a:rPr>
              <a:t>What is AAA Security? an introduction to authentication, </a:t>
            </a:r>
            <a:r>
              <a:rPr lang="en-US" i="1" dirty="0" err="1">
                <a:effectLst/>
              </a:rPr>
              <a:t>Authorisation</a:t>
            </a:r>
            <a:r>
              <a:rPr lang="en-US" i="1" dirty="0">
                <a:effectLst/>
              </a:rPr>
              <a:t> and Accounting</a:t>
            </a:r>
            <a:r>
              <a:rPr lang="en-US" dirty="0">
                <a:effectLst/>
              </a:rPr>
              <a:t>. </a:t>
            </a:r>
            <a:r>
              <a:rPr lang="en-US" dirty="0" err="1">
                <a:effectLst/>
              </a:rPr>
              <a:t>Codebots</a:t>
            </a:r>
            <a:r>
              <a:rPr lang="en-US" dirty="0">
                <a:effectLst/>
              </a:rPr>
              <a:t>. </a:t>
            </a:r>
            <a:r>
              <a:rPr lang="en-US" dirty="0">
                <a:effectLst/>
                <a:hlinkClick r:id="rId9"/>
              </a:rPr>
              <a:t>https://</a:t>
            </a:r>
            <a:r>
              <a:rPr lang="en-US" dirty="0" err="1">
                <a:effectLst/>
                <a:hlinkClick r:id="rId9"/>
              </a:rPr>
              <a:t>codebots.com</a:t>
            </a:r>
            <a:r>
              <a:rPr lang="en-US" dirty="0">
                <a:effectLst/>
                <a:hlinkClick r:id="rId9"/>
              </a:rPr>
              <a:t>/application-security/aaa-security-an-introduction-to-authentication-authorisation-accounting</a:t>
            </a:r>
            <a:endParaRPr lang="en-US" dirty="0">
              <a:effectLst/>
            </a:endParaRPr>
          </a:p>
          <a:p>
            <a:r>
              <a:rPr lang="en-US" dirty="0" err="1">
                <a:effectLst/>
              </a:rPr>
              <a:t>Seacord</a:t>
            </a:r>
            <a:r>
              <a:rPr lang="en-US" dirty="0">
                <a:effectLst/>
              </a:rPr>
              <a:t>, R. C.  (20130323). Secure Coding in C and C++,  2nd Edition. [[VitalSource Bookshelf version]].  Retrieved from </a:t>
            </a:r>
            <a:r>
              <a:rPr lang="en-US" dirty="0" err="1">
                <a:effectLst/>
              </a:rPr>
              <a:t>vbk</a:t>
            </a:r>
            <a:r>
              <a:rPr lang="en-US" dirty="0">
                <a:effectLst/>
              </a:rPr>
              <a:t>://9780132981972</a:t>
            </a:r>
          </a:p>
          <a:p>
            <a:r>
              <a:rPr lang="en-US" i="1" dirty="0">
                <a:effectLst/>
              </a:rPr>
              <a:t>Sei cert C++ coding standard</a:t>
            </a:r>
            <a:r>
              <a:rPr lang="en-US" dirty="0">
                <a:effectLst/>
              </a:rPr>
              <a:t>. SEI CERT C++ Coding Standard - SEI CERT C++ Coding Standard - Confluence. (n.d.). </a:t>
            </a:r>
            <a:r>
              <a:rPr lang="en-US" dirty="0">
                <a:effectLst/>
                <a:hlinkClick r:id="rId10"/>
              </a:rPr>
              <a:t>https://</a:t>
            </a:r>
            <a:r>
              <a:rPr lang="en-US" dirty="0" err="1">
                <a:effectLst/>
                <a:hlinkClick r:id="rId10"/>
              </a:rPr>
              <a:t>wiki.sei.cmu.edu</a:t>
            </a:r>
            <a:r>
              <a:rPr lang="en-US" dirty="0">
                <a:effectLst/>
                <a:hlinkClick r:id="rId10"/>
              </a:rPr>
              <a:t>/confluence/pages/</a:t>
            </a:r>
            <a:r>
              <a:rPr lang="en-US" dirty="0" err="1">
                <a:effectLst/>
                <a:hlinkClick r:id="rId10"/>
              </a:rPr>
              <a:t>viewpage.action?pageId</a:t>
            </a:r>
            <a:r>
              <a:rPr lang="en-US" dirty="0">
                <a:effectLst/>
                <a:hlinkClick r:id="rId10"/>
              </a:rPr>
              <a:t>=88046682</a:t>
            </a:r>
            <a:endParaRPr lang="en-US" dirty="0">
              <a:effectLst/>
            </a:endParaRPr>
          </a:p>
          <a:p>
            <a:r>
              <a:rPr lang="en-US" dirty="0">
                <a:effectLst/>
              </a:rPr>
              <a:t>Vijayan, J. (2022, November 16). </a:t>
            </a:r>
            <a:r>
              <a:rPr lang="en-US" i="1" dirty="0">
                <a:effectLst/>
              </a:rPr>
              <a:t>6 </a:t>
            </a:r>
            <a:r>
              <a:rPr lang="en-US" i="1" dirty="0" err="1">
                <a:effectLst/>
              </a:rPr>
              <a:t>devsecops</a:t>
            </a:r>
            <a:r>
              <a:rPr lang="en-US" i="1" dirty="0">
                <a:effectLst/>
              </a:rPr>
              <a:t> best practices: Automate early and often</a:t>
            </a:r>
            <a:r>
              <a:rPr lang="en-US" dirty="0">
                <a:effectLst/>
              </a:rPr>
              <a:t>. </a:t>
            </a:r>
            <a:r>
              <a:rPr lang="en-US" dirty="0" err="1">
                <a:effectLst/>
              </a:rPr>
              <a:t>TechBeacon</a:t>
            </a:r>
            <a:r>
              <a:rPr lang="en-US" dirty="0">
                <a:effectLst/>
              </a:rPr>
              <a:t>. </a:t>
            </a:r>
            <a:r>
              <a:rPr lang="en-US" dirty="0">
                <a:effectLst/>
                <a:hlinkClick r:id="rId11"/>
              </a:rPr>
              <a:t>https://</a:t>
            </a:r>
            <a:r>
              <a:rPr lang="en-US" dirty="0" err="1">
                <a:effectLst/>
                <a:hlinkClick r:id="rId11"/>
              </a:rPr>
              <a:t>techbeacon.com</a:t>
            </a:r>
            <a:r>
              <a:rPr lang="en-US" dirty="0">
                <a:effectLst/>
                <a:hlinkClick r:id="rId11"/>
              </a:rPr>
              <a:t>/security/6-devsecops-best-practices-automate-early-often</a:t>
            </a:r>
            <a:endParaRPr lang="en-US" dirty="0">
              <a:effectLst/>
            </a:endParaRPr>
          </a:p>
        </p:txBody>
      </p:sp>
      <p:pic>
        <p:nvPicPr>
          <p:cNvPr id="239" name="Google Shape;239;p14" descr="Green Pace logo"/>
          <p:cNvPicPr preferRelativeResize="0"/>
          <p:nvPr/>
        </p:nvPicPr>
        <p:blipFill>
          <a:blip r:embed="rId12">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E0D70AB-0E3C-B591-60E9-2EC5F780C2D4}"/>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211"/>
    </mc:Choice>
    <mc:Fallback>
      <p:transition spd="slow" advTm="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7200900" y="2057402"/>
            <a:ext cx="4305300" cy="4161284"/>
          </a:xfrm>
          <a:prstGeom prst="rect">
            <a:avLst/>
          </a:prstGeom>
          <a:noFill/>
          <a:ln>
            <a:noFill/>
          </a:ln>
        </p:spPr>
        <p:txBody>
          <a:bodyPr spcFirstLastPara="1" wrap="square" lIns="91425" tIns="45700" rIns="91425" bIns="45700" anchor="t" anchorCtr="0">
            <a:normAutofit/>
          </a:bodyPr>
          <a:lstStyle/>
          <a:p>
            <a:pPr marL="569913">
              <a:spcBef>
                <a:spcPts val="0"/>
              </a:spcBef>
            </a:pPr>
            <a:r>
              <a:rPr lang="en-US" dirty="0"/>
              <a:t>This security policy was established to uphold the practice of defense-in-depth</a:t>
            </a:r>
          </a:p>
          <a:p>
            <a:pPr marL="569913">
              <a:spcBef>
                <a:spcPts val="0"/>
              </a:spcBef>
            </a:pPr>
            <a:endParaRPr lang="en-US" sz="1600" dirty="0"/>
          </a:p>
          <a:p>
            <a:pPr marL="569913">
              <a:spcBef>
                <a:spcPts val="0"/>
              </a:spcBef>
            </a:pPr>
            <a:endParaRPr lang="en-US" sz="1600" dirty="0"/>
          </a:p>
          <a:p>
            <a:pPr marL="569913">
              <a:spcBef>
                <a:spcPts val="0"/>
              </a:spcBef>
            </a:pPr>
            <a:r>
              <a:rPr lang="en-US" dirty="0"/>
              <a:t>It will protect the system through multiple strategies</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747643"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716D18D-CDAF-3F8C-46D8-31AF1326C05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592"/>
    </mc:Choice>
    <mc:Fallback>
      <p:transition spd="slow" advTm="16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Static code analysis tools can be used to find these vulnerabilities</a:t>
            </a:r>
            <a:endParaRPr dirty="0"/>
          </a:p>
        </p:txBody>
      </p:sp>
      <p:graphicFrame>
        <p:nvGraphicFramePr>
          <p:cNvPr id="161" name="Google Shape;161;p4" descr="Alt text required"/>
          <p:cNvGraphicFramePr/>
          <p:nvPr>
            <p:extLst>
              <p:ext uri="{D42A27DB-BD31-4B8C-83A1-F6EECF244321}">
                <p14:modId xmlns:p14="http://schemas.microsoft.com/office/powerpoint/2010/main" val="3166096516"/>
              </p:ext>
            </p:extLst>
          </p:nvPr>
        </p:nvGraphicFramePr>
        <p:xfrm>
          <a:off x="3171900" y="1737042"/>
          <a:ext cx="7835225" cy="48767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8E6C00"/>
                          </a:solidFill>
                        </a:rPr>
                        <a:t>Vulnerabilities that have a high chance of occurring</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STD-003-CPP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STD-004-CPP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STD-005-CPP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STD-008-CPP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STD-009-CPP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STD-010-CPP</a:t>
                      </a: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8E6C00"/>
                          </a:solidFill>
                        </a:rPr>
                        <a:t>Vulnerabilities that present a large threat</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STD-003-CPP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STD-004-CPP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STD-005-CPP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STD-008-CPP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8E6C00"/>
                          </a:solidFill>
                        </a:rPr>
                        <a:t>Vulnerabilities that present a small threat</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STD-001-CPP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STD-002-CPP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STD-006-CPP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STD-009-CPP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8E6C00"/>
                          </a:solidFill>
                        </a:rPr>
                        <a:t>Vulnerabilities that have a low chance of occurring</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STD-001-CPP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STD-002-CPP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STD-006-CPP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5AA7E08-A803-038D-CB48-53FDBA9F417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100"/>
    </mc:Choice>
    <mc:Fallback>
      <p:transition spd="slow" advTm="17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sz="2000" dirty="0"/>
              <a:t>Validate Input Data</a:t>
            </a:r>
          </a:p>
          <a:p>
            <a:pPr lvl="1" indent="-457200">
              <a:spcBef>
                <a:spcPts val="0"/>
              </a:spcBef>
              <a:buSzPts val="2200"/>
            </a:pPr>
            <a:r>
              <a:rPr lang="en-US" sz="1600" dirty="0"/>
              <a:t>STD-002-CPP | STD-003-CPP | STD-004-CPP</a:t>
            </a:r>
          </a:p>
          <a:p>
            <a:pPr lvl="0" indent="-457200" algn="l" rtl="0">
              <a:lnSpc>
                <a:spcPct val="90000"/>
              </a:lnSpc>
              <a:spcBef>
                <a:spcPts val="0"/>
              </a:spcBef>
              <a:spcAft>
                <a:spcPts val="0"/>
              </a:spcAft>
              <a:buClr>
                <a:schemeClr val="lt1"/>
              </a:buClr>
              <a:buSzPts val="2200"/>
              <a:buFont typeface="+mj-lt"/>
              <a:buAutoNum type="arabicPeriod"/>
            </a:pPr>
            <a:r>
              <a:rPr lang="en-US" sz="2000" dirty="0"/>
              <a:t>Heed Compiler Warnings</a:t>
            </a:r>
          </a:p>
          <a:p>
            <a:pPr lvl="1" indent="-457200">
              <a:spcBef>
                <a:spcPts val="0"/>
              </a:spcBef>
              <a:buSzPts val="2200"/>
            </a:pPr>
            <a:r>
              <a:rPr lang="en-US" sz="1600" dirty="0"/>
              <a:t>STD-001-CPP | STD-002-CPP | STD-003-CPP</a:t>
            </a:r>
          </a:p>
          <a:p>
            <a:pPr lvl="1" indent="-457200">
              <a:spcBef>
                <a:spcPts val="0"/>
              </a:spcBef>
              <a:buSzPts val="2200"/>
            </a:pPr>
            <a:r>
              <a:rPr lang="en-US" sz="1600" dirty="0"/>
              <a:t>STD-004-CPP | STD-005-CPP | STD-007-CPP</a:t>
            </a:r>
          </a:p>
          <a:p>
            <a:pPr lvl="1" indent="-457200">
              <a:spcBef>
                <a:spcPts val="0"/>
              </a:spcBef>
              <a:buSzPts val="2200"/>
            </a:pPr>
            <a:r>
              <a:rPr lang="en-US" sz="1600" dirty="0"/>
              <a:t>STD-008-CPP | STD-009-CPP | STD-010-CPP</a:t>
            </a:r>
          </a:p>
          <a:p>
            <a:pPr lvl="0" indent="-457200" algn="l" rtl="0">
              <a:lnSpc>
                <a:spcPct val="90000"/>
              </a:lnSpc>
              <a:spcBef>
                <a:spcPts val="0"/>
              </a:spcBef>
              <a:spcAft>
                <a:spcPts val="0"/>
              </a:spcAft>
              <a:buClr>
                <a:schemeClr val="lt1"/>
              </a:buClr>
              <a:buSzPts val="2200"/>
              <a:buFont typeface="+mj-lt"/>
              <a:buAutoNum type="arabicPeriod"/>
            </a:pPr>
            <a:r>
              <a:rPr lang="en-US" sz="2000" dirty="0"/>
              <a:t>Architect and Design for Security Policies</a:t>
            </a:r>
          </a:p>
          <a:p>
            <a:pPr lvl="1" indent="-457200">
              <a:spcBef>
                <a:spcPts val="0"/>
              </a:spcBef>
              <a:buSzPts val="2200"/>
            </a:pPr>
            <a:r>
              <a:rPr lang="en-US" sz="1600" dirty="0"/>
              <a:t>STD-003-CPP | STD-006-CPP | STD-007-CPP</a:t>
            </a:r>
          </a:p>
          <a:p>
            <a:pPr lvl="1" indent="-457200">
              <a:spcBef>
                <a:spcPts val="0"/>
              </a:spcBef>
              <a:buSzPts val="2200"/>
            </a:pPr>
            <a:r>
              <a:rPr lang="en-US" sz="1600" dirty="0"/>
              <a:t>STD-008-CPP | STD-010-CPP |</a:t>
            </a:r>
          </a:p>
          <a:p>
            <a:pPr lvl="0" indent="-457200" algn="l" rtl="0">
              <a:lnSpc>
                <a:spcPct val="90000"/>
              </a:lnSpc>
              <a:spcBef>
                <a:spcPts val="0"/>
              </a:spcBef>
              <a:spcAft>
                <a:spcPts val="0"/>
              </a:spcAft>
              <a:buClr>
                <a:schemeClr val="lt1"/>
              </a:buClr>
              <a:buSzPts val="2200"/>
              <a:buFont typeface="+mj-lt"/>
              <a:buAutoNum type="arabicPeriod"/>
            </a:pPr>
            <a:r>
              <a:rPr lang="en-US" sz="2000" dirty="0"/>
              <a:t>Keep It Simple</a:t>
            </a:r>
          </a:p>
          <a:p>
            <a:pPr lvl="1" indent="-457200">
              <a:spcBef>
                <a:spcPts val="0"/>
              </a:spcBef>
              <a:buSzPts val="2200"/>
            </a:pPr>
            <a:r>
              <a:rPr lang="en-US" sz="1600" dirty="0"/>
              <a:t>STD-006-CPP |</a:t>
            </a:r>
          </a:p>
          <a:p>
            <a:pPr lvl="0" indent="-457200" algn="l" rtl="0">
              <a:lnSpc>
                <a:spcPct val="90000"/>
              </a:lnSpc>
              <a:spcBef>
                <a:spcPts val="0"/>
              </a:spcBef>
              <a:spcAft>
                <a:spcPts val="0"/>
              </a:spcAft>
              <a:buClr>
                <a:schemeClr val="lt1"/>
              </a:buClr>
              <a:buSzPts val="2200"/>
              <a:buFont typeface="+mj-lt"/>
              <a:buAutoNum type="arabicPeriod"/>
            </a:pPr>
            <a:r>
              <a:rPr lang="en-US" sz="2000" dirty="0"/>
              <a:t>Default Deny</a:t>
            </a:r>
          </a:p>
          <a:p>
            <a:pPr lvl="0" indent="-457200" algn="l" rtl="0">
              <a:lnSpc>
                <a:spcPct val="90000"/>
              </a:lnSpc>
              <a:spcBef>
                <a:spcPts val="0"/>
              </a:spcBef>
              <a:spcAft>
                <a:spcPts val="0"/>
              </a:spcAft>
              <a:buClr>
                <a:schemeClr val="lt1"/>
              </a:buClr>
              <a:buSzPts val="2200"/>
              <a:buFont typeface="+mj-lt"/>
              <a:buAutoNum type="arabicPeriod"/>
            </a:pPr>
            <a:r>
              <a:rPr lang="en-US" sz="2000"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sz="2000" dirty="0"/>
              <a:t>Sanitize Data Sent to Other Systems</a:t>
            </a:r>
          </a:p>
          <a:p>
            <a:pPr lvl="1" indent="-457200">
              <a:spcBef>
                <a:spcPts val="0"/>
              </a:spcBef>
              <a:buSzPts val="2200"/>
            </a:pPr>
            <a:r>
              <a:rPr lang="en-US" sz="1600" dirty="0"/>
              <a:t>STD-002-CPP | STD-003-CPP | STD-004-CPP</a:t>
            </a:r>
          </a:p>
          <a:p>
            <a:pPr lvl="0" indent="-457200" algn="l" rtl="0">
              <a:lnSpc>
                <a:spcPct val="90000"/>
              </a:lnSpc>
              <a:spcBef>
                <a:spcPts val="0"/>
              </a:spcBef>
              <a:spcAft>
                <a:spcPts val="0"/>
              </a:spcAft>
              <a:buClr>
                <a:schemeClr val="lt1"/>
              </a:buClr>
              <a:buSzPts val="2200"/>
              <a:buFont typeface="+mj-lt"/>
              <a:buAutoNum type="arabicPeriod"/>
            </a:pPr>
            <a:r>
              <a:rPr lang="en-US" sz="2000" dirty="0"/>
              <a:t>Practice Defense-in-Depth</a:t>
            </a:r>
          </a:p>
          <a:p>
            <a:pPr lvl="1" indent="-457200">
              <a:spcBef>
                <a:spcPts val="0"/>
              </a:spcBef>
              <a:buSzPts val="2200"/>
            </a:pPr>
            <a:r>
              <a:rPr lang="en-US" sz="1600" dirty="0"/>
              <a:t>STD-005-CPP | STD-007-CPP | STD-008-CPP</a:t>
            </a:r>
          </a:p>
          <a:p>
            <a:pPr lvl="0" indent="-457200" algn="l" rtl="0">
              <a:lnSpc>
                <a:spcPct val="90000"/>
              </a:lnSpc>
              <a:spcBef>
                <a:spcPts val="0"/>
              </a:spcBef>
              <a:spcAft>
                <a:spcPts val="0"/>
              </a:spcAft>
              <a:buClr>
                <a:schemeClr val="lt1"/>
              </a:buClr>
              <a:buSzPts val="2200"/>
              <a:buFont typeface="+mj-lt"/>
              <a:buAutoNum type="arabicPeriod"/>
            </a:pPr>
            <a:r>
              <a:rPr lang="en-US" sz="2000" dirty="0"/>
              <a:t>Use Effective Quality Assurance Techniques</a:t>
            </a:r>
          </a:p>
          <a:p>
            <a:pPr lvl="1" indent="-457200">
              <a:spcBef>
                <a:spcPts val="0"/>
              </a:spcBef>
              <a:buSzPts val="2200"/>
            </a:pPr>
            <a:r>
              <a:rPr lang="en-US" sz="1600" dirty="0"/>
              <a:t>STD-001-CPP | STD-002-CPP | STD-003-CPP</a:t>
            </a:r>
          </a:p>
          <a:p>
            <a:pPr lvl="1" indent="-457200">
              <a:spcBef>
                <a:spcPts val="0"/>
              </a:spcBef>
              <a:buSzPts val="2200"/>
            </a:pPr>
            <a:r>
              <a:rPr lang="en-US" sz="1600" dirty="0"/>
              <a:t>STD-005-CPP | STD-006-CPP | STD-010-CPP</a:t>
            </a:r>
          </a:p>
          <a:p>
            <a:pPr lvl="0" indent="-457200" algn="l" rtl="0">
              <a:lnSpc>
                <a:spcPct val="90000"/>
              </a:lnSpc>
              <a:spcBef>
                <a:spcPts val="0"/>
              </a:spcBef>
              <a:spcAft>
                <a:spcPts val="0"/>
              </a:spcAft>
              <a:buClr>
                <a:schemeClr val="lt1"/>
              </a:buClr>
              <a:buSzPts val="2200"/>
              <a:buFont typeface="+mj-lt"/>
              <a:buAutoNum type="arabicPeriod"/>
            </a:pPr>
            <a:r>
              <a:rPr lang="en-US" sz="2000" dirty="0"/>
              <a:t>Adopt a Secure Coding Standard</a:t>
            </a:r>
          </a:p>
          <a:p>
            <a:pPr lvl="1" indent="-457200">
              <a:spcBef>
                <a:spcPts val="0"/>
              </a:spcBef>
              <a:buSzPts val="2200"/>
            </a:pPr>
            <a:r>
              <a:rPr lang="en-US" sz="1600" dirty="0"/>
              <a:t>STD-001-CPP | STD-002-CPP | STD-003-CPP</a:t>
            </a:r>
          </a:p>
          <a:p>
            <a:pPr lvl="1" indent="-457200">
              <a:spcBef>
                <a:spcPts val="0"/>
              </a:spcBef>
              <a:buSzPts val="2200"/>
            </a:pPr>
            <a:r>
              <a:rPr lang="en-US" sz="1600" dirty="0"/>
              <a:t>STD-004-CPP | STD-005-CPP | STD-006-CPP</a:t>
            </a:r>
          </a:p>
          <a:p>
            <a:pPr lvl="1" indent="-457200">
              <a:spcBef>
                <a:spcPts val="0"/>
              </a:spcBef>
              <a:buSzPts val="2200"/>
            </a:pPr>
            <a:r>
              <a:rPr lang="en-US" sz="1600" dirty="0"/>
              <a:t>STD-007-CPP | STD-008-CPP | STD-009-CPP</a:t>
            </a:r>
          </a:p>
          <a:p>
            <a:pPr lvl="1" indent="-457200">
              <a:spcBef>
                <a:spcPts val="0"/>
              </a:spcBef>
              <a:buSzPts val="2200"/>
            </a:pPr>
            <a:r>
              <a:rPr lang="en-US" sz="1600" dirty="0"/>
              <a:t>STD-010-CPP |</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F5647B6-9819-9B5C-57C5-EB51622E90C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1631"/>
    </mc:Choice>
    <mc:Fallback>
      <p:transition spd="slow" advTm="211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lvl="0" indent="-457200" algn="l" rtl="0">
              <a:lnSpc>
                <a:spcPct val="90000"/>
              </a:lnSpc>
              <a:spcBef>
                <a:spcPts val="0"/>
              </a:spcBef>
              <a:spcAft>
                <a:spcPts val="0"/>
              </a:spcAft>
              <a:buClr>
                <a:schemeClr val="lt1"/>
              </a:buClr>
              <a:buSzPts val="2000"/>
              <a:buFont typeface="+mj-lt"/>
              <a:buAutoNum type="arabicPeriod"/>
            </a:pPr>
            <a:r>
              <a:rPr lang="en-US" sz="2400" dirty="0"/>
              <a:t>[STD-003-CPP] – String Correctness: </a:t>
            </a:r>
            <a:r>
              <a:rPr lang="en-US" sz="1800" dirty="0"/>
              <a:t>Guarantee strings have sufficient storage space</a:t>
            </a:r>
          </a:p>
          <a:p>
            <a:pPr lvl="0" indent="-457200" algn="l" rtl="0">
              <a:lnSpc>
                <a:spcPct val="90000"/>
              </a:lnSpc>
              <a:spcBef>
                <a:spcPts val="0"/>
              </a:spcBef>
              <a:spcAft>
                <a:spcPts val="0"/>
              </a:spcAft>
              <a:buClr>
                <a:schemeClr val="lt1"/>
              </a:buClr>
              <a:buSzPts val="2000"/>
              <a:buFont typeface="+mj-lt"/>
              <a:buAutoNum type="arabicPeriod"/>
            </a:pPr>
            <a:r>
              <a:rPr lang="en-US" sz="2400" dirty="0"/>
              <a:t>[STD-004-CPP] – SQL Injection: </a:t>
            </a:r>
            <a:r>
              <a:rPr lang="en-US" sz="1800" dirty="0"/>
              <a:t>Exclude user input from format strings</a:t>
            </a:r>
          </a:p>
          <a:p>
            <a:pPr lvl="0" indent="-457200" algn="l" rtl="0">
              <a:lnSpc>
                <a:spcPct val="90000"/>
              </a:lnSpc>
              <a:spcBef>
                <a:spcPts val="0"/>
              </a:spcBef>
              <a:spcAft>
                <a:spcPts val="0"/>
              </a:spcAft>
              <a:buClr>
                <a:schemeClr val="lt1"/>
              </a:buClr>
              <a:buSzPts val="2000"/>
              <a:buFont typeface="+mj-lt"/>
              <a:buAutoNum type="arabicPeriod"/>
            </a:pPr>
            <a:r>
              <a:rPr lang="en-US" sz="2400" dirty="0"/>
              <a:t>[STD-005-CPP] – Memory Protection: </a:t>
            </a:r>
            <a:r>
              <a:rPr lang="en-US" sz="1800" dirty="0"/>
              <a:t>Do not access freed memory</a:t>
            </a:r>
          </a:p>
          <a:p>
            <a:pPr lvl="0" indent="-457200" algn="l" rtl="0">
              <a:lnSpc>
                <a:spcPct val="90000"/>
              </a:lnSpc>
              <a:spcBef>
                <a:spcPts val="0"/>
              </a:spcBef>
              <a:spcAft>
                <a:spcPts val="0"/>
              </a:spcAft>
              <a:buClr>
                <a:schemeClr val="lt1"/>
              </a:buClr>
              <a:buSzPts val="2000"/>
              <a:buFont typeface="+mj-lt"/>
              <a:buAutoNum type="arabicPeriod"/>
            </a:pPr>
            <a:r>
              <a:rPr lang="en-US" sz="2400" dirty="0"/>
              <a:t>[STD-008-CPP] – Expressions: </a:t>
            </a:r>
            <a:r>
              <a:rPr lang="en-US" sz="1800" dirty="0"/>
              <a:t>Do not access an object outside its lifetime</a:t>
            </a:r>
          </a:p>
          <a:p>
            <a:pPr lvl="0" indent="-457200" algn="l" rtl="0">
              <a:lnSpc>
                <a:spcPct val="90000"/>
              </a:lnSpc>
              <a:spcBef>
                <a:spcPts val="0"/>
              </a:spcBef>
              <a:spcAft>
                <a:spcPts val="0"/>
              </a:spcAft>
              <a:buClr>
                <a:schemeClr val="lt1"/>
              </a:buClr>
              <a:buSzPts val="2000"/>
              <a:buFont typeface="+mj-lt"/>
              <a:buAutoNum type="arabicPeriod"/>
            </a:pPr>
            <a:r>
              <a:rPr lang="en-US" sz="2400" dirty="0"/>
              <a:t>[STD-010-CPP] – Miscellaneous: </a:t>
            </a:r>
            <a:r>
              <a:rPr lang="en-US" sz="1800" dirty="0"/>
              <a:t>Value-returning functions must return a value from all exit paths</a:t>
            </a:r>
          </a:p>
          <a:p>
            <a:pPr lvl="0" indent="-457200" algn="l" rtl="0">
              <a:lnSpc>
                <a:spcPct val="90000"/>
              </a:lnSpc>
              <a:spcBef>
                <a:spcPts val="0"/>
              </a:spcBef>
              <a:spcAft>
                <a:spcPts val="0"/>
              </a:spcAft>
              <a:buClr>
                <a:schemeClr val="lt1"/>
              </a:buClr>
              <a:buSzPts val="2000"/>
              <a:buFont typeface="+mj-lt"/>
              <a:buAutoNum type="arabicPeriod"/>
            </a:pPr>
            <a:r>
              <a:rPr lang="en-US" sz="2400" dirty="0"/>
              <a:t>[STD-009-CPP] – Object-Oriented Programming: </a:t>
            </a:r>
            <a:r>
              <a:rPr lang="en-US" sz="1800" dirty="0"/>
              <a:t>Copy operations must not mutate the source object</a:t>
            </a:r>
          </a:p>
          <a:p>
            <a:pPr lvl="0" indent="-457200" algn="l" rtl="0">
              <a:lnSpc>
                <a:spcPct val="90000"/>
              </a:lnSpc>
              <a:spcBef>
                <a:spcPts val="0"/>
              </a:spcBef>
              <a:spcAft>
                <a:spcPts val="0"/>
              </a:spcAft>
              <a:buClr>
                <a:schemeClr val="lt1"/>
              </a:buClr>
              <a:buSzPts val="2000"/>
              <a:buFont typeface="+mj-lt"/>
              <a:buAutoNum type="arabicPeriod"/>
            </a:pPr>
            <a:r>
              <a:rPr lang="en-US" sz="2400" dirty="0"/>
              <a:t>[STD-002-CPP] – Data Value: </a:t>
            </a:r>
            <a:r>
              <a:rPr lang="en-US" sz="1800" dirty="0"/>
              <a:t>Do not cast to an out-of-range enumeration value</a:t>
            </a:r>
          </a:p>
          <a:p>
            <a:pPr lvl="0" indent="-457200" algn="l" rtl="0">
              <a:lnSpc>
                <a:spcPct val="90000"/>
              </a:lnSpc>
              <a:spcBef>
                <a:spcPts val="0"/>
              </a:spcBef>
              <a:spcAft>
                <a:spcPts val="0"/>
              </a:spcAft>
              <a:buClr>
                <a:schemeClr val="lt1"/>
              </a:buClr>
              <a:buSzPts val="2000"/>
              <a:buFont typeface="+mj-lt"/>
              <a:buAutoNum type="arabicPeriod"/>
            </a:pPr>
            <a:r>
              <a:rPr lang="en-US" sz="2400" dirty="0"/>
              <a:t>[STD-007-CPP] – Exceptions: </a:t>
            </a:r>
            <a:r>
              <a:rPr lang="en-US" sz="1800" dirty="0"/>
              <a:t>Handle all exceptions</a:t>
            </a:r>
          </a:p>
          <a:p>
            <a:pPr lvl="0" indent="-457200" algn="l" rtl="0">
              <a:lnSpc>
                <a:spcPct val="90000"/>
              </a:lnSpc>
              <a:spcBef>
                <a:spcPts val="0"/>
              </a:spcBef>
              <a:spcAft>
                <a:spcPts val="0"/>
              </a:spcAft>
              <a:buClr>
                <a:schemeClr val="lt1"/>
              </a:buClr>
              <a:buSzPts val="2000"/>
              <a:buFont typeface="+mj-lt"/>
              <a:buAutoNum type="arabicPeriod"/>
            </a:pPr>
            <a:r>
              <a:rPr lang="en-US" sz="2400" dirty="0"/>
              <a:t>[STD-001-CPP] – Data Type: </a:t>
            </a:r>
            <a:r>
              <a:rPr lang="en-US" sz="1800" dirty="0"/>
              <a:t>Never qualify a reference type with const or volatile</a:t>
            </a:r>
          </a:p>
          <a:p>
            <a:pPr lvl="0" indent="-457200" algn="l" rtl="0">
              <a:lnSpc>
                <a:spcPct val="90000"/>
              </a:lnSpc>
              <a:spcBef>
                <a:spcPts val="0"/>
              </a:spcBef>
              <a:spcAft>
                <a:spcPts val="0"/>
              </a:spcAft>
              <a:buClr>
                <a:schemeClr val="lt1"/>
              </a:buClr>
              <a:buSzPts val="2000"/>
              <a:buFont typeface="+mj-lt"/>
              <a:buAutoNum type="arabicPeriod"/>
            </a:pPr>
            <a:r>
              <a:rPr lang="en-US" sz="2400" dirty="0"/>
              <a:t>[STD-006-CPP] – Assertions: </a:t>
            </a:r>
            <a:r>
              <a:rPr lang="en-US" sz="1800" dirty="0"/>
              <a:t>Use a static assertion to test the value of a constant expression</a:t>
            </a:r>
            <a:endParaRPr sz="18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EFFEC7A-AE36-35AB-55DE-CC73B5AC8F6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3179"/>
    </mc:Choice>
    <mc:Fallback>
      <p:transition spd="slow" advTm="223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 – Refers to the encryption of the storage location</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at Flight – Refers to the encryption of the data as it’s transferred</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 Refers to the constant security of the data</a:t>
            </a:r>
            <a:endParaRPr sz="20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08C4DB4-87E1-A545-9221-1933E5FEB38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300"/>
    </mc:Choice>
    <mc:Fallback>
      <p:transition spd="slow" advTm="55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 Who is at the door?</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 What can the guest do?</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 What did the guest do, and when?</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DD53869-D5D7-18F1-DCDB-038F6CDC4F9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421"/>
    </mc:Choice>
    <mc:Fallback>
      <p:transition spd="slow" advTm="97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Verify Resizing Increases Collection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positive unit test verifies that the resize() function properly increases the size of the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pSp>
        <p:nvGrpSpPr>
          <p:cNvPr id="5" name="Group 4">
            <a:extLst>
              <a:ext uri="{FF2B5EF4-FFF2-40B4-BE49-F238E27FC236}">
                <a16:creationId xmlns:a16="http://schemas.microsoft.com/office/drawing/2014/main" id="{7C01051E-BF8D-717A-56F9-334E47D4AAE4}"/>
              </a:ext>
            </a:extLst>
          </p:cNvPr>
          <p:cNvGrpSpPr/>
          <p:nvPr/>
        </p:nvGrpSpPr>
        <p:grpSpPr>
          <a:xfrm>
            <a:off x="396879" y="3687096"/>
            <a:ext cx="5699122" cy="1470806"/>
            <a:chOff x="396879" y="4414684"/>
            <a:chExt cx="5699122" cy="1470806"/>
          </a:xfrm>
        </p:grpSpPr>
        <p:pic>
          <p:nvPicPr>
            <p:cNvPr id="3" name="Picture 2">
              <a:extLst>
                <a:ext uri="{FF2B5EF4-FFF2-40B4-BE49-F238E27FC236}">
                  <a16:creationId xmlns:a16="http://schemas.microsoft.com/office/drawing/2014/main" id="{CB335D79-0201-7D2F-8685-440A0ADC28DB}"/>
                </a:ext>
              </a:extLst>
            </p:cNvPr>
            <p:cNvPicPr>
              <a:picLocks noChangeAspect="1"/>
            </p:cNvPicPr>
            <p:nvPr/>
          </p:nvPicPr>
          <p:blipFill rotWithShape="1">
            <a:blip r:embed="rId7"/>
            <a:srcRect l="3141" t="5385" r="2942" b="7673"/>
            <a:stretch/>
          </p:blipFill>
          <p:spPr>
            <a:xfrm>
              <a:off x="396879" y="4414684"/>
              <a:ext cx="5699122" cy="1025842"/>
            </a:xfrm>
            <a:prstGeom prst="rect">
              <a:avLst/>
            </a:prstGeom>
          </p:spPr>
        </p:pic>
        <p:sp>
          <p:nvSpPr>
            <p:cNvPr id="4" name="TextBox 3">
              <a:extLst>
                <a:ext uri="{FF2B5EF4-FFF2-40B4-BE49-F238E27FC236}">
                  <a16:creationId xmlns:a16="http://schemas.microsoft.com/office/drawing/2014/main" id="{1FE8B601-7063-31F5-1A12-0CEC2F4FF2EC}"/>
                </a:ext>
              </a:extLst>
            </p:cNvPr>
            <p:cNvSpPr txBox="1"/>
            <p:nvPr/>
          </p:nvSpPr>
          <p:spPr>
            <a:xfrm>
              <a:off x="2234784" y="5577713"/>
              <a:ext cx="2023311" cy="307777"/>
            </a:xfrm>
            <a:prstGeom prst="rect">
              <a:avLst/>
            </a:prstGeom>
            <a:noFill/>
          </p:spPr>
          <p:txBody>
            <a:bodyPr wrap="none" rtlCol="0">
              <a:spAutoFit/>
            </a:bodyPr>
            <a:lstStyle/>
            <a:p>
              <a:r>
                <a:rPr lang="en-US" dirty="0">
                  <a:solidFill>
                    <a:schemeClr val="bg1"/>
                  </a:solidFill>
                  <a:latin typeface="Century Gothic" panose="020B0502020202020204" pitchFamily="34" charset="0"/>
                </a:rPr>
                <a:t>Code for the unit test</a:t>
              </a:r>
            </a:p>
          </p:txBody>
        </p:sp>
      </p:grpSp>
      <p:grpSp>
        <p:nvGrpSpPr>
          <p:cNvPr id="9" name="Group 8">
            <a:extLst>
              <a:ext uri="{FF2B5EF4-FFF2-40B4-BE49-F238E27FC236}">
                <a16:creationId xmlns:a16="http://schemas.microsoft.com/office/drawing/2014/main" id="{0B407FBF-0C63-6F4D-2B90-415652E601FD}"/>
              </a:ext>
            </a:extLst>
          </p:cNvPr>
          <p:cNvGrpSpPr/>
          <p:nvPr/>
        </p:nvGrpSpPr>
        <p:grpSpPr>
          <a:xfrm>
            <a:off x="6096000" y="4038784"/>
            <a:ext cx="4886632" cy="1119118"/>
            <a:chOff x="6096000" y="4766372"/>
            <a:chExt cx="4886632" cy="1119118"/>
          </a:xfrm>
        </p:grpSpPr>
        <p:pic>
          <p:nvPicPr>
            <p:cNvPr id="7" name="Picture 6">
              <a:extLst>
                <a:ext uri="{FF2B5EF4-FFF2-40B4-BE49-F238E27FC236}">
                  <a16:creationId xmlns:a16="http://schemas.microsoft.com/office/drawing/2014/main" id="{3AD58E50-5849-CB2D-A4A7-AEBBEE607184}"/>
                </a:ext>
              </a:extLst>
            </p:cNvPr>
            <p:cNvPicPr>
              <a:picLocks noChangeAspect="1"/>
            </p:cNvPicPr>
            <p:nvPr/>
          </p:nvPicPr>
          <p:blipFill rotWithShape="1">
            <a:blip r:embed="rId8"/>
            <a:srcRect l="1295" t="12128" r="13002" b="21940"/>
            <a:stretch/>
          </p:blipFill>
          <p:spPr>
            <a:xfrm>
              <a:off x="6096000" y="4766372"/>
              <a:ext cx="4886632" cy="326445"/>
            </a:xfrm>
            <a:prstGeom prst="rect">
              <a:avLst/>
            </a:prstGeom>
          </p:spPr>
        </p:pic>
        <p:sp>
          <p:nvSpPr>
            <p:cNvPr id="8" name="TextBox 7">
              <a:extLst>
                <a:ext uri="{FF2B5EF4-FFF2-40B4-BE49-F238E27FC236}">
                  <a16:creationId xmlns:a16="http://schemas.microsoft.com/office/drawing/2014/main" id="{40AB0689-F9C7-8B70-23E4-75AE557F5802}"/>
                </a:ext>
              </a:extLst>
            </p:cNvPr>
            <p:cNvSpPr txBox="1"/>
            <p:nvPr/>
          </p:nvSpPr>
          <p:spPr>
            <a:xfrm>
              <a:off x="7933907" y="5577713"/>
              <a:ext cx="2023311" cy="307777"/>
            </a:xfrm>
            <a:prstGeom prst="rect">
              <a:avLst/>
            </a:prstGeom>
            <a:noFill/>
          </p:spPr>
          <p:txBody>
            <a:bodyPr wrap="square" rtlCol="0">
              <a:spAutoFit/>
            </a:bodyPr>
            <a:lstStyle/>
            <a:p>
              <a:r>
                <a:rPr lang="en-US" dirty="0">
                  <a:solidFill>
                    <a:schemeClr val="bg1"/>
                  </a:solidFill>
                  <a:latin typeface="Century Gothic" panose="020B0502020202020204" pitchFamily="34" charset="0"/>
                </a:rPr>
                <a:t>Results of the unit test</a:t>
              </a:r>
            </a:p>
          </p:txBody>
        </p:sp>
      </p:grpSp>
      <p:pic>
        <p:nvPicPr>
          <p:cNvPr id="10" name="Audio 9">
            <a:hlinkClick r:id="" action="ppaction://media"/>
            <a:extLst>
              <a:ext uri="{FF2B5EF4-FFF2-40B4-BE49-F238E27FC236}">
                <a16:creationId xmlns:a16="http://schemas.microsoft.com/office/drawing/2014/main" id="{9275968B-3395-BACB-F084-038C7B4B7FB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155"/>
    </mc:Choice>
    <mc:Fallback>
      <p:transition spd="slow" advTm="16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Verify Clear Erases Collection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positive unit test verifies that the clear() function properly erases the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pSp>
        <p:nvGrpSpPr>
          <p:cNvPr id="5" name="Group 4">
            <a:extLst>
              <a:ext uri="{FF2B5EF4-FFF2-40B4-BE49-F238E27FC236}">
                <a16:creationId xmlns:a16="http://schemas.microsoft.com/office/drawing/2014/main" id="{77C2C96D-3E36-B783-24D4-1C5813699385}"/>
              </a:ext>
            </a:extLst>
          </p:cNvPr>
          <p:cNvGrpSpPr/>
          <p:nvPr/>
        </p:nvGrpSpPr>
        <p:grpSpPr>
          <a:xfrm>
            <a:off x="399288" y="3472612"/>
            <a:ext cx="5696712" cy="1913059"/>
            <a:chOff x="399288" y="3472612"/>
            <a:chExt cx="5696712" cy="1913059"/>
          </a:xfrm>
        </p:grpSpPr>
        <p:pic>
          <p:nvPicPr>
            <p:cNvPr id="3" name="Picture 2">
              <a:extLst>
                <a:ext uri="{FF2B5EF4-FFF2-40B4-BE49-F238E27FC236}">
                  <a16:creationId xmlns:a16="http://schemas.microsoft.com/office/drawing/2014/main" id="{78BD6EC9-F37D-D2C1-C0D9-650C77142ABF}"/>
                </a:ext>
              </a:extLst>
            </p:cNvPr>
            <p:cNvPicPr>
              <a:picLocks noChangeAspect="1"/>
            </p:cNvPicPr>
            <p:nvPr/>
          </p:nvPicPr>
          <p:blipFill rotWithShape="1">
            <a:blip r:embed="rId7"/>
            <a:srcRect l="2037" t="4529" r="6084" b="4334"/>
            <a:stretch/>
          </p:blipFill>
          <p:spPr>
            <a:xfrm>
              <a:off x="399288" y="3472612"/>
              <a:ext cx="5696712" cy="1468095"/>
            </a:xfrm>
            <a:prstGeom prst="rect">
              <a:avLst/>
            </a:prstGeom>
          </p:spPr>
        </p:pic>
        <p:sp>
          <p:nvSpPr>
            <p:cNvPr id="4" name="TextBox 3">
              <a:extLst>
                <a:ext uri="{FF2B5EF4-FFF2-40B4-BE49-F238E27FC236}">
                  <a16:creationId xmlns:a16="http://schemas.microsoft.com/office/drawing/2014/main" id="{B6575F6C-FCD3-FF4B-64FD-D4860744B74A}"/>
                </a:ext>
              </a:extLst>
            </p:cNvPr>
            <p:cNvSpPr txBox="1"/>
            <p:nvPr/>
          </p:nvSpPr>
          <p:spPr>
            <a:xfrm>
              <a:off x="1892710" y="5077894"/>
              <a:ext cx="2005780" cy="307777"/>
            </a:xfrm>
            <a:prstGeom prst="rect">
              <a:avLst/>
            </a:prstGeom>
            <a:noFill/>
          </p:spPr>
          <p:txBody>
            <a:bodyPr wrap="square" rtlCol="0">
              <a:spAutoFit/>
            </a:bodyPr>
            <a:lstStyle/>
            <a:p>
              <a:r>
                <a:rPr lang="en-US" dirty="0">
                  <a:solidFill>
                    <a:schemeClr val="bg1"/>
                  </a:solidFill>
                  <a:latin typeface="Century Gothic" panose="020B0502020202020204" pitchFamily="34" charset="0"/>
                </a:rPr>
                <a:t>Code for the unit test</a:t>
              </a:r>
            </a:p>
          </p:txBody>
        </p:sp>
      </p:grpSp>
      <p:grpSp>
        <p:nvGrpSpPr>
          <p:cNvPr id="9" name="Group 8">
            <a:extLst>
              <a:ext uri="{FF2B5EF4-FFF2-40B4-BE49-F238E27FC236}">
                <a16:creationId xmlns:a16="http://schemas.microsoft.com/office/drawing/2014/main" id="{18E937D1-C19C-3A61-2232-F2B1DAC34587}"/>
              </a:ext>
            </a:extLst>
          </p:cNvPr>
          <p:cNvGrpSpPr/>
          <p:nvPr/>
        </p:nvGrpSpPr>
        <p:grpSpPr>
          <a:xfrm>
            <a:off x="6096000" y="4033890"/>
            <a:ext cx="4882896" cy="1351781"/>
            <a:chOff x="6096000" y="4033890"/>
            <a:chExt cx="4882896" cy="1351781"/>
          </a:xfrm>
        </p:grpSpPr>
        <p:pic>
          <p:nvPicPr>
            <p:cNvPr id="7" name="Picture 6">
              <a:extLst>
                <a:ext uri="{FF2B5EF4-FFF2-40B4-BE49-F238E27FC236}">
                  <a16:creationId xmlns:a16="http://schemas.microsoft.com/office/drawing/2014/main" id="{7FFF7A6A-3395-EB4B-B990-4A87B82211D1}"/>
                </a:ext>
              </a:extLst>
            </p:cNvPr>
            <p:cNvPicPr>
              <a:picLocks noChangeAspect="1"/>
            </p:cNvPicPr>
            <p:nvPr/>
          </p:nvPicPr>
          <p:blipFill rotWithShape="1">
            <a:blip r:embed="rId8"/>
            <a:srcRect l="947" t="17873" r="5173" b="17217"/>
            <a:stretch/>
          </p:blipFill>
          <p:spPr>
            <a:xfrm>
              <a:off x="6096000" y="4033890"/>
              <a:ext cx="4882896" cy="345538"/>
            </a:xfrm>
            <a:prstGeom prst="rect">
              <a:avLst/>
            </a:prstGeom>
          </p:spPr>
        </p:pic>
        <p:sp>
          <p:nvSpPr>
            <p:cNvPr id="8" name="TextBox 7">
              <a:extLst>
                <a:ext uri="{FF2B5EF4-FFF2-40B4-BE49-F238E27FC236}">
                  <a16:creationId xmlns:a16="http://schemas.microsoft.com/office/drawing/2014/main" id="{2E88CBE5-75E0-8559-B449-4ADFE09BBBF0}"/>
                </a:ext>
              </a:extLst>
            </p:cNvPr>
            <p:cNvSpPr txBox="1"/>
            <p:nvPr/>
          </p:nvSpPr>
          <p:spPr>
            <a:xfrm>
              <a:off x="7500145" y="5077894"/>
              <a:ext cx="2074606" cy="307777"/>
            </a:xfrm>
            <a:prstGeom prst="rect">
              <a:avLst/>
            </a:prstGeom>
            <a:noFill/>
          </p:spPr>
          <p:txBody>
            <a:bodyPr wrap="square" rtlCol="0">
              <a:spAutoFit/>
            </a:bodyPr>
            <a:lstStyle/>
            <a:p>
              <a:r>
                <a:rPr lang="en-US" dirty="0">
                  <a:solidFill>
                    <a:schemeClr val="bg1"/>
                  </a:solidFill>
                  <a:latin typeface="Century Gothic" panose="020B0502020202020204" pitchFamily="34" charset="0"/>
                </a:rPr>
                <a:t>Results for the unit test</a:t>
              </a:r>
            </a:p>
          </p:txBody>
        </p:sp>
      </p:grpSp>
      <p:pic>
        <p:nvPicPr>
          <p:cNvPr id="10" name="Audio 9">
            <a:hlinkClick r:id="" action="ppaction://media"/>
            <a:extLst>
              <a:ext uri="{FF2B5EF4-FFF2-40B4-BE49-F238E27FC236}">
                <a16:creationId xmlns:a16="http://schemas.microsoft.com/office/drawing/2014/main" id="{FE05758F-3019-1833-CEDF-863121F08DF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2651765920"/>
      </p:ext>
    </p:extLst>
  </p:cSld>
  <p:clrMapOvr>
    <a:masterClrMapping/>
  </p:clrMapOvr>
  <mc:AlternateContent xmlns:mc="http://schemas.openxmlformats.org/markup-compatibility/2006">
    <mc:Choice xmlns:p14="http://schemas.microsoft.com/office/powerpoint/2010/main" Requires="p14">
      <p:transition spd="slow" p14:dur="2000" advTm="13300"/>
    </mc:Choice>
    <mc:Fallback>
      <p:transition spd="slow" advTm="13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1799</TotalTime>
  <Words>912</Words>
  <Application>Microsoft Office PowerPoint</Application>
  <PresentationFormat>Widescreen</PresentationFormat>
  <Paragraphs>165</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Verify Resizing Increases Collection</vt:lpstr>
      <vt:lpstr>Unit Testing: Verify Clear Erases Collection</vt:lpstr>
      <vt:lpstr>Unit Testing: Verify Exception Thrown At Index Out Of Bounds</vt:lpstr>
      <vt:lpstr>Unit Testing: Custom Pushback Test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Nicholas Glover</cp:lastModifiedBy>
  <cp:revision>16</cp:revision>
  <dcterms:created xsi:type="dcterms:W3CDTF">2020-08-19T17:59:24Z</dcterms:created>
  <dcterms:modified xsi:type="dcterms:W3CDTF">2023-08-14T00:46:55Z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